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CDCBE-C8F5-4073-B2C4-71E399C00993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DC8D1-C31F-432E-8632-8FD757D59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964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08EE62-C0F1-44F6-A670-E3B1796FA6BE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992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A282-B298-4E3E-BD9D-9378756F5E76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ACF4-8753-4A19-AC48-0282229E4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952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A282-B298-4E3E-BD9D-9378756F5E76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ACF4-8753-4A19-AC48-0282229E4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174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A282-B298-4E3E-BD9D-9378756F5E76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ACF4-8753-4A19-AC48-0282229E4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76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A282-B298-4E3E-BD9D-9378756F5E76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ACF4-8753-4A19-AC48-0282229E4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47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A282-B298-4E3E-BD9D-9378756F5E76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ACF4-8753-4A19-AC48-0282229E4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75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A282-B298-4E3E-BD9D-9378756F5E76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ACF4-8753-4A19-AC48-0282229E4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53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A282-B298-4E3E-BD9D-9378756F5E76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ACF4-8753-4A19-AC48-0282229E4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7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A282-B298-4E3E-BD9D-9378756F5E76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ACF4-8753-4A19-AC48-0282229E4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31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A282-B298-4E3E-BD9D-9378756F5E76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ACF4-8753-4A19-AC48-0282229E4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75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A282-B298-4E3E-BD9D-9378756F5E76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ACF4-8753-4A19-AC48-0282229E4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968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A282-B298-4E3E-BD9D-9378756F5E76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ACF4-8753-4A19-AC48-0282229E4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86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FA282-B298-4E3E-BD9D-9378756F5E76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9ACF4-8753-4A19-AC48-0282229E4E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20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plek.org/animaties/cel/meiose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youtube.com/watch?v=MnyMInFrFBU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SlgV_zoHQx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2948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404664"/>
            <a:ext cx="3543300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1524000" y="188640"/>
            <a:ext cx="4824536" cy="2996952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accent6"/>
                </a:solidFill>
              </a:rPr>
              <a:t>Op chromosomen liggen genen</a:t>
            </a:r>
            <a:endParaRPr lang="nl-NL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1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090738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6"/>
                </a:solidFill>
              </a:rPr>
              <a:t>Bij meiose worden de paren gescheiden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2495600" y="170080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0490" name="Rectangle 32"/>
          <p:cNvSpPr>
            <a:spLocks noChangeArrowheads="1"/>
          </p:cNvSpPr>
          <p:nvPr/>
        </p:nvSpPr>
        <p:spPr bwMode="auto">
          <a:xfrm>
            <a:off x="1524001" y="1415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7308047" y="4002232"/>
            <a:ext cx="778941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5755472" y="3298969"/>
            <a:ext cx="820374" cy="933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Tekstvak 20"/>
          <p:cNvSpPr txBox="1"/>
          <p:nvPr/>
        </p:nvSpPr>
        <p:spPr>
          <a:xfrm>
            <a:off x="7348713" y="4068906"/>
            <a:ext cx="681124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23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5820731" y="3581028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7250897" y="2962420"/>
            <a:ext cx="778941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2" name="AutoShape 19"/>
          <p:cNvSpPr>
            <a:spLocks noChangeShapeType="1"/>
          </p:cNvSpPr>
          <p:nvPr/>
        </p:nvSpPr>
        <p:spPr bwMode="auto">
          <a:xfrm flipV="1">
            <a:off x="6793697" y="3354531"/>
            <a:ext cx="323178" cy="209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3" name="AutoShape 18"/>
          <p:cNvSpPr>
            <a:spLocks noChangeShapeType="1"/>
          </p:cNvSpPr>
          <p:nvPr/>
        </p:nvSpPr>
        <p:spPr bwMode="auto">
          <a:xfrm>
            <a:off x="6793697" y="4068906"/>
            <a:ext cx="323178" cy="165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3821897" y="2204865"/>
            <a:ext cx="381514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Celdeling geslachtscellen (zaadcel of eicel):</a:t>
            </a:r>
            <a:endParaRPr lang="nl-NL" sz="11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7305323" y="3011115"/>
            <a:ext cx="681124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23</a:t>
            </a:r>
          </a:p>
        </p:txBody>
      </p:sp>
      <p:sp>
        <p:nvSpPr>
          <p:cNvPr id="56" name="Vijfhoek 55">
            <a:hlinkClick r:id="rId2"/>
          </p:cNvPr>
          <p:cNvSpPr/>
          <p:nvPr/>
        </p:nvSpPr>
        <p:spPr>
          <a:xfrm>
            <a:off x="2957800" y="3195781"/>
            <a:ext cx="1872208" cy="933450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Meiose</a:t>
            </a:r>
          </a:p>
        </p:txBody>
      </p:sp>
    </p:spTree>
    <p:extLst>
      <p:ext uri="{BB962C8B-B14F-4D97-AF65-F5344CB8AC3E}">
        <p14:creationId xmlns:p14="http://schemas.microsoft.com/office/powerpoint/2010/main" val="20188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solidFill>
                  <a:schemeClr val="accent6">
                    <a:lumMod val="75000"/>
                  </a:schemeClr>
                </a:solidFill>
              </a:rPr>
              <a:t>Je geeft de helft door: welke helft?</a:t>
            </a:r>
          </a:p>
        </p:txBody>
      </p:sp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557339"/>
            <a:ext cx="7272337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753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74688"/>
            <a:ext cx="3543300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1055440" y="1"/>
            <a:ext cx="8686800" cy="1143001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chemeClr val="accent6"/>
                </a:solidFill>
              </a:rPr>
              <a:t>Van je </a:t>
            </a:r>
            <a:r>
              <a:rPr lang="nl-NL" sz="4000" b="1" dirty="0">
                <a:solidFill>
                  <a:schemeClr val="accent6"/>
                </a:solidFill>
              </a:rPr>
              <a:t>moeder</a:t>
            </a:r>
            <a:r>
              <a:rPr lang="nl-NL" sz="4000" dirty="0">
                <a:solidFill>
                  <a:schemeClr val="accent6"/>
                </a:solidFill>
              </a:rPr>
              <a:t> krijg je er van ieder chromosomenpaar </a:t>
            </a:r>
            <a:r>
              <a:rPr lang="nl-NL" sz="4000" b="1" dirty="0">
                <a:solidFill>
                  <a:schemeClr val="accent6"/>
                </a:solidFill>
              </a:rPr>
              <a:t>1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21275" y="3500438"/>
            <a:ext cx="19827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658813"/>
            <a:ext cx="8763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658813"/>
            <a:ext cx="658812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Box 10"/>
          <p:cNvSpPr txBox="1">
            <a:spLocks noChangeArrowheads="1"/>
          </p:cNvSpPr>
          <p:nvPr/>
        </p:nvSpPr>
        <p:spPr bwMode="auto">
          <a:xfrm>
            <a:off x="8472488" y="3270251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/>
              <a:t>OF</a:t>
            </a:r>
          </a:p>
        </p:txBody>
      </p:sp>
      <p:sp>
        <p:nvSpPr>
          <p:cNvPr id="39943" name="TextBox 11"/>
          <p:cNvSpPr txBox="1">
            <a:spLocks noChangeArrowheads="1"/>
          </p:cNvSpPr>
          <p:nvPr/>
        </p:nvSpPr>
        <p:spPr bwMode="auto">
          <a:xfrm>
            <a:off x="5111750" y="3535364"/>
            <a:ext cx="1691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 i="1"/>
              <a:t>geslachtscel</a:t>
            </a:r>
          </a:p>
        </p:txBody>
      </p:sp>
    </p:spTree>
    <p:extLst>
      <p:ext uri="{BB962C8B-B14F-4D97-AF65-F5344CB8AC3E}">
        <p14:creationId xmlns:p14="http://schemas.microsoft.com/office/powerpoint/2010/main" val="1965383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74688"/>
            <a:ext cx="3543300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1055440" y="1"/>
            <a:ext cx="8686800" cy="1143001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chemeClr val="accent6"/>
                </a:solidFill>
              </a:rPr>
              <a:t>Van je </a:t>
            </a:r>
            <a:r>
              <a:rPr lang="nl-NL" sz="4000" b="1" dirty="0">
                <a:solidFill>
                  <a:schemeClr val="accent6"/>
                </a:solidFill>
              </a:rPr>
              <a:t>vader</a:t>
            </a:r>
            <a:r>
              <a:rPr lang="nl-NL" sz="4000" dirty="0">
                <a:solidFill>
                  <a:schemeClr val="accent6"/>
                </a:solidFill>
              </a:rPr>
              <a:t> krijg je er van ieder chromosomenpaar </a:t>
            </a:r>
            <a:r>
              <a:rPr lang="nl-NL" sz="4000" b="1" dirty="0">
                <a:solidFill>
                  <a:schemeClr val="accent6"/>
                </a:solidFill>
              </a:rPr>
              <a:t>1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21275" y="3500438"/>
            <a:ext cx="19827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658813"/>
            <a:ext cx="8763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658813"/>
            <a:ext cx="658812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Box 10"/>
          <p:cNvSpPr txBox="1">
            <a:spLocks noChangeArrowheads="1"/>
          </p:cNvSpPr>
          <p:nvPr/>
        </p:nvSpPr>
        <p:spPr bwMode="auto">
          <a:xfrm>
            <a:off x="8472488" y="3270251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/>
              <a:t>OF</a:t>
            </a:r>
          </a:p>
        </p:txBody>
      </p:sp>
      <p:sp>
        <p:nvSpPr>
          <p:cNvPr id="39943" name="TextBox 11"/>
          <p:cNvSpPr txBox="1">
            <a:spLocks noChangeArrowheads="1"/>
          </p:cNvSpPr>
          <p:nvPr/>
        </p:nvSpPr>
        <p:spPr bwMode="auto">
          <a:xfrm>
            <a:off x="5111750" y="3535364"/>
            <a:ext cx="1691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 i="1"/>
              <a:t>geslachtscel</a:t>
            </a:r>
          </a:p>
        </p:txBody>
      </p:sp>
    </p:spTree>
    <p:extLst>
      <p:ext uri="{BB962C8B-B14F-4D97-AF65-F5344CB8AC3E}">
        <p14:creationId xmlns:p14="http://schemas.microsoft.com/office/powerpoint/2010/main" val="754083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404664"/>
            <a:ext cx="3543300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1509192" y="-33493"/>
            <a:ext cx="4824536" cy="2996952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accent6"/>
                </a:solidFill>
              </a:rPr>
              <a:t>Op chromosomen liggen genen</a:t>
            </a:r>
            <a:endParaRPr lang="nl-NL" sz="2800" b="1" dirty="0">
              <a:solidFill>
                <a:schemeClr val="accent6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879976" y="6192477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1"/>
                </a:solidFill>
              </a:rPr>
              <a:t>vader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112224" y="619247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moeder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9264" y="2492897"/>
            <a:ext cx="5703540" cy="279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4151784" y="2492896"/>
            <a:ext cx="24482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76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1509192" y="-33493"/>
            <a:ext cx="4824536" cy="2996952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accent6"/>
                </a:solidFill>
              </a:rPr>
              <a:t>Op chromosomen liggen genen</a:t>
            </a:r>
            <a:endParaRPr lang="nl-NL" sz="2800" b="1" dirty="0">
              <a:solidFill>
                <a:schemeClr val="accent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9264" y="2492897"/>
            <a:ext cx="5703540" cy="279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hoek 2"/>
          <p:cNvSpPr/>
          <p:nvPr/>
        </p:nvSpPr>
        <p:spPr>
          <a:xfrm>
            <a:off x="4151784" y="2492896"/>
            <a:ext cx="24482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6505039" y="2708921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Homozygoot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05039" y="4581129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1"/>
                </a:solidFill>
              </a:rPr>
              <a:t>Heterozygoot</a:t>
            </a:r>
          </a:p>
        </p:txBody>
      </p:sp>
    </p:spTree>
    <p:extLst>
      <p:ext uri="{BB962C8B-B14F-4D97-AF65-F5344CB8AC3E}">
        <p14:creationId xmlns:p14="http://schemas.microsoft.com/office/powerpoint/2010/main" val="317161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7649" y="548680"/>
            <a:ext cx="685899" cy="309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echte verbindingslijn met pijl 7"/>
          <p:cNvCxnSpPr/>
          <p:nvPr/>
        </p:nvCxnSpPr>
        <p:spPr>
          <a:xfrm>
            <a:off x="3613548" y="2276872"/>
            <a:ext cx="10422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4727848" y="209450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GEN VOOR OOGKLEUR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735960" y="270892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1"/>
                </a:solidFill>
              </a:rPr>
              <a:t>Notatie: </a:t>
            </a:r>
            <a:r>
              <a:rPr lang="nl-NL" sz="2800" dirty="0" err="1">
                <a:solidFill>
                  <a:schemeClr val="accent1"/>
                </a:solidFill>
              </a:rPr>
              <a:t>Bb</a:t>
            </a:r>
            <a:endParaRPr lang="nl-NL" sz="2800" dirty="0">
              <a:solidFill>
                <a:schemeClr val="accent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1950" y="3647579"/>
            <a:ext cx="685899" cy="309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Rechte verbindingslijn met pijl 11"/>
          <p:cNvCxnSpPr/>
          <p:nvPr/>
        </p:nvCxnSpPr>
        <p:spPr>
          <a:xfrm>
            <a:off x="4711343" y="4437112"/>
            <a:ext cx="10422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5825643" y="42547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GEN VOOR HAARKLEUR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600056" y="4931797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Notatie: AA of </a:t>
            </a:r>
            <a:r>
              <a:rPr lang="nl-NL" sz="2800" dirty="0" err="1">
                <a:solidFill>
                  <a:srgbClr val="FF0000"/>
                </a:solidFill>
              </a:rPr>
              <a:t>aa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910489" y="3232141"/>
            <a:ext cx="2844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B050"/>
                </a:solidFill>
              </a:rPr>
              <a:t>Waarom hoofdletter en kleine letter?</a:t>
            </a:r>
          </a:p>
        </p:txBody>
      </p:sp>
    </p:spTree>
    <p:extLst>
      <p:ext uri="{BB962C8B-B14F-4D97-AF65-F5344CB8AC3E}">
        <p14:creationId xmlns:p14="http://schemas.microsoft.com/office/powerpoint/2010/main" val="92086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74688"/>
            <a:ext cx="3543300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1055440" y="1"/>
            <a:ext cx="8686800" cy="1143001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chemeClr val="accent6"/>
                </a:solidFill>
              </a:rPr>
              <a:t>Van je </a:t>
            </a:r>
            <a:r>
              <a:rPr lang="nl-NL" sz="4000" b="1" dirty="0">
                <a:solidFill>
                  <a:schemeClr val="accent6"/>
                </a:solidFill>
              </a:rPr>
              <a:t>ouders </a:t>
            </a:r>
            <a:r>
              <a:rPr lang="nl-NL" sz="4000" dirty="0">
                <a:solidFill>
                  <a:schemeClr val="accent6"/>
                </a:solidFill>
              </a:rPr>
              <a:t>krijg je er van ieder chromosomenpaar </a:t>
            </a:r>
            <a:r>
              <a:rPr lang="nl-NL" sz="4000" b="1" dirty="0">
                <a:solidFill>
                  <a:schemeClr val="accent6"/>
                </a:solidFill>
              </a:rPr>
              <a:t>1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21275" y="3500438"/>
            <a:ext cx="19827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658813"/>
            <a:ext cx="8763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658813"/>
            <a:ext cx="658812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Box 10"/>
          <p:cNvSpPr txBox="1">
            <a:spLocks noChangeArrowheads="1"/>
          </p:cNvSpPr>
          <p:nvPr/>
        </p:nvSpPr>
        <p:spPr bwMode="auto">
          <a:xfrm>
            <a:off x="8472488" y="3270251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/>
              <a:t>OF</a:t>
            </a:r>
          </a:p>
        </p:txBody>
      </p:sp>
      <p:sp>
        <p:nvSpPr>
          <p:cNvPr id="39943" name="TextBox 11"/>
          <p:cNvSpPr txBox="1">
            <a:spLocks noChangeArrowheads="1"/>
          </p:cNvSpPr>
          <p:nvPr/>
        </p:nvSpPr>
        <p:spPr bwMode="auto">
          <a:xfrm>
            <a:off x="5111750" y="3535364"/>
            <a:ext cx="1691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 i="1"/>
              <a:t>geslachtscel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8040216" y="2060849"/>
            <a:ext cx="43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0067689" y="2060849"/>
            <a:ext cx="43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8040216" y="3766493"/>
            <a:ext cx="43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0067689" y="3766493"/>
            <a:ext cx="43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20873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14375"/>
            <a:ext cx="23812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338389"/>
            <a:ext cx="19907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667000" y="3200400"/>
            <a:ext cx="205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l-NL" altLang="nl-NL" sz="2400"/>
          </a:p>
        </p:txBody>
      </p:sp>
      <p:sp>
        <p:nvSpPr>
          <p:cNvPr id="2" name="Tekstvak 1"/>
          <p:cNvSpPr txBox="1"/>
          <p:nvPr/>
        </p:nvSpPr>
        <p:spPr>
          <a:xfrm>
            <a:off x="5247991" y="2268022"/>
            <a:ext cx="631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AA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298187" y="5445224"/>
            <a:ext cx="631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>
                <a:solidFill>
                  <a:srgbClr val="FF0000"/>
                </a:solidFill>
              </a:rPr>
              <a:t>aa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8312642" y="4319558"/>
            <a:ext cx="631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42009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Basisstof 1: Genotype en fenotype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412876"/>
            <a:ext cx="41878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www.ivillage.ca/sites/default/files/redhead-amy-adm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412875"/>
            <a:ext cx="3430588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4468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43672" y="692697"/>
            <a:ext cx="5917084" cy="544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3414287" y="3730680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60648"/>
            <a:ext cx="6516216" cy="1143000"/>
          </a:xfrm>
        </p:spPr>
        <p:txBody>
          <a:bodyPr/>
          <a:lstStyle/>
          <a:p>
            <a:r>
              <a:rPr lang="nl-NL" dirty="0">
                <a:solidFill>
                  <a:schemeClr val="accent6"/>
                </a:solidFill>
              </a:rPr>
              <a:t>Geslachtscellen</a:t>
            </a:r>
          </a:p>
        </p:txBody>
      </p:sp>
      <p:sp>
        <p:nvSpPr>
          <p:cNvPr id="7" name="Ovaal 6"/>
          <p:cNvSpPr/>
          <p:nvPr/>
        </p:nvSpPr>
        <p:spPr>
          <a:xfrm>
            <a:off x="8112224" y="2420888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</a:t>
            </a:r>
          </a:p>
        </p:txBody>
      </p:sp>
      <p:sp>
        <p:nvSpPr>
          <p:cNvPr id="8" name="Ovaal 7"/>
          <p:cNvSpPr/>
          <p:nvPr/>
        </p:nvSpPr>
        <p:spPr>
          <a:xfrm>
            <a:off x="8112224" y="5013176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90132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6"/>
                </a:solidFill>
              </a:rPr>
              <a:t>Kruisingsschema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Moeder met blauwe ogen: </a:t>
            </a:r>
            <a:r>
              <a:rPr lang="nl-NL" dirty="0" err="1"/>
              <a:t>bb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Vader met bruine ogen: BB of </a:t>
            </a:r>
            <a:r>
              <a:rPr lang="nl-NL" dirty="0" err="1"/>
              <a:t>Bb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P:				</a:t>
            </a:r>
            <a:r>
              <a:rPr lang="nl-NL" dirty="0" err="1"/>
              <a:t>bb</a:t>
            </a:r>
            <a:r>
              <a:rPr lang="nl-NL" dirty="0"/>
              <a:t>		x 		</a:t>
            </a:r>
            <a:r>
              <a:rPr lang="nl-NL" dirty="0" err="1"/>
              <a:t>Bb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Geslachtscellen: 	b en b		b of B</a:t>
            </a:r>
          </a:p>
          <a:p>
            <a:pPr marL="0" indent="0">
              <a:buNone/>
            </a:pPr>
            <a:r>
              <a:rPr lang="nl-NL" dirty="0"/>
              <a:t>F</a:t>
            </a:r>
            <a:r>
              <a:rPr lang="nl-NL" baseline="-25000" dirty="0"/>
              <a:t>1</a:t>
            </a:r>
            <a:r>
              <a:rPr lang="nl-NL" dirty="0"/>
              <a:t>:				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4295800" y="4869160"/>
          <a:ext cx="60960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3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Eicel: </a:t>
                      </a:r>
                      <a:r>
                        <a:rPr lang="nl-NL" sz="2400" dirty="0"/>
                        <a:t>b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Eicel: </a:t>
                      </a:r>
                      <a:r>
                        <a:rPr lang="nl-NL" sz="2400" dirty="0"/>
                        <a:t>b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Spermacel: </a:t>
                      </a:r>
                      <a:r>
                        <a:rPr lang="nl-NL" sz="2400" dirty="0"/>
                        <a:t>b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bb</a:t>
                      </a:r>
                      <a:r>
                        <a:rPr lang="nl-NL" sz="2400" dirty="0"/>
                        <a:t>: blauw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bb</a:t>
                      </a:r>
                      <a:r>
                        <a:rPr lang="nl-NL" sz="2400" dirty="0"/>
                        <a:t>: blauw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Spermacel:</a:t>
                      </a:r>
                      <a:r>
                        <a:rPr lang="nl-NL" sz="2400" dirty="0"/>
                        <a:t> B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Bb</a:t>
                      </a:r>
                      <a:r>
                        <a:rPr lang="nl-NL" sz="2400" dirty="0"/>
                        <a:t>: bruin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Bb</a:t>
                      </a:r>
                      <a:r>
                        <a:rPr lang="nl-NL" sz="2400" dirty="0"/>
                        <a:t>: bruin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hthoek 4"/>
          <p:cNvSpPr/>
          <p:nvPr/>
        </p:nvSpPr>
        <p:spPr>
          <a:xfrm>
            <a:off x="5807968" y="5445224"/>
            <a:ext cx="216024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5807968" y="5861831"/>
            <a:ext cx="216024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888088" y="4941168"/>
            <a:ext cx="216024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8760296" y="4961757"/>
            <a:ext cx="216024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6168008" y="5399865"/>
            <a:ext cx="432048" cy="3333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6168008" y="5861832"/>
            <a:ext cx="432048" cy="3333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8040216" y="5399866"/>
            <a:ext cx="432048" cy="3333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8040216" y="5850710"/>
            <a:ext cx="432048" cy="3333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6672064" y="5390156"/>
            <a:ext cx="792088" cy="3333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6699877" y="5861832"/>
            <a:ext cx="792088" cy="3333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8502935" y="5390156"/>
            <a:ext cx="792088" cy="3333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8502935" y="5842114"/>
            <a:ext cx="792088" cy="3333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6384033" y="6273226"/>
            <a:ext cx="4215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B050"/>
                </a:solidFill>
              </a:rPr>
              <a:t>Kans op mogelijkheden?</a:t>
            </a:r>
          </a:p>
        </p:txBody>
      </p:sp>
    </p:spTree>
    <p:extLst>
      <p:ext uri="{BB962C8B-B14F-4D97-AF65-F5344CB8AC3E}">
        <p14:creationId xmlns:p14="http://schemas.microsoft.com/office/powerpoint/2010/main" val="270958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Invullen bij iedere opdracht!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Genen: </a:t>
            </a:r>
            <a:r>
              <a:rPr lang="nl-NL" dirty="0">
                <a:solidFill>
                  <a:srgbClr val="0070C0"/>
                </a:solidFill>
              </a:rPr>
              <a:t>…. (</a:t>
            </a:r>
            <a:r>
              <a:rPr lang="nl-NL" i="1" dirty="0">
                <a:solidFill>
                  <a:srgbClr val="0070C0"/>
                </a:solidFill>
              </a:rPr>
              <a:t>fenotype</a:t>
            </a:r>
            <a:r>
              <a:rPr lang="nl-NL" dirty="0">
                <a:solidFill>
                  <a:srgbClr val="0070C0"/>
                </a:solidFill>
              </a:rPr>
              <a:t>) </a:t>
            </a:r>
            <a:r>
              <a:rPr lang="nl-NL" dirty="0"/>
              <a:t>en </a:t>
            </a:r>
            <a:r>
              <a:rPr lang="nl-NL" dirty="0">
                <a:solidFill>
                  <a:srgbClr val="0070C0"/>
                </a:solidFill>
              </a:rPr>
              <a:t>…. (</a:t>
            </a:r>
            <a:r>
              <a:rPr lang="nl-NL" i="1" dirty="0">
                <a:solidFill>
                  <a:srgbClr val="0070C0"/>
                </a:solidFill>
              </a:rPr>
              <a:t>fenotype</a:t>
            </a:r>
            <a:r>
              <a:rPr lang="nl-NL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P:				</a:t>
            </a:r>
            <a:r>
              <a:rPr lang="nl-NL" dirty="0">
                <a:solidFill>
                  <a:srgbClr val="0070C0"/>
                </a:solidFill>
              </a:rPr>
              <a:t>… …</a:t>
            </a:r>
            <a:r>
              <a:rPr lang="nl-NL" dirty="0"/>
              <a:t>	x	</a:t>
            </a:r>
            <a:r>
              <a:rPr lang="nl-NL" dirty="0">
                <a:solidFill>
                  <a:srgbClr val="0070C0"/>
                </a:solidFill>
              </a:rPr>
              <a:t>…  …</a:t>
            </a:r>
          </a:p>
          <a:p>
            <a:pPr marL="0" indent="0">
              <a:buNone/>
            </a:pPr>
            <a:r>
              <a:rPr lang="nl-NL" dirty="0"/>
              <a:t>Geslachtscellen: 		</a:t>
            </a:r>
            <a:r>
              <a:rPr lang="nl-NL" dirty="0">
                <a:solidFill>
                  <a:srgbClr val="0070C0"/>
                </a:solidFill>
              </a:rPr>
              <a:t>…</a:t>
            </a:r>
            <a:r>
              <a:rPr lang="nl-NL" dirty="0"/>
              <a:t> of </a:t>
            </a:r>
            <a:r>
              <a:rPr lang="nl-NL" dirty="0">
                <a:solidFill>
                  <a:srgbClr val="0070C0"/>
                </a:solidFill>
              </a:rPr>
              <a:t>…</a:t>
            </a:r>
            <a:r>
              <a:rPr lang="nl-NL" dirty="0"/>
              <a:t>	</a:t>
            </a:r>
            <a:r>
              <a:rPr lang="nl-NL" dirty="0">
                <a:solidFill>
                  <a:srgbClr val="0070C0"/>
                </a:solidFill>
              </a:rPr>
              <a:t>…</a:t>
            </a:r>
            <a:r>
              <a:rPr lang="nl-NL" dirty="0"/>
              <a:t> of </a:t>
            </a:r>
            <a:r>
              <a:rPr lang="nl-NL" dirty="0">
                <a:solidFill>
                  <a:srgbClr val="0070C0"/>
                </a:solidFill>
              </a:rPr>
              <a:t>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F1: 				</a:t>
            </a:r>
            <a:r>
              <a:rPr lang="nl-NL" dirty="0">
                <a:solidFill>
                  <a:srgbClr val="0070C0"/>
                </a:solidFill>
              </a:rPr>
              <a:t> … … </a:t>
            </a:r>
            <a:r>
              <a:rPr lang="nl-NL" dirty="0"/>
              <a:t>	x</a:t>
            </a:r>
            <a:r>
              <a:rPr lang="nl-NL" dirty="0">
                <a:solidFill>
                  <a:srgbClr val="0070C0"/>
                </a:solidFill>
              </a:rPr>
              <a:t> 	… …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Kruisingsschema: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Fenotypes:</a:t>
            </a:r>
            <a:r>
              <a:rPr lang="nl-NL" dirty="0">
                <a:solidFill>
                  <a:srgbClr val="0070C0"/>
                </a:solidFill>
              </a:rPr>
              <a:t>    … : … : … 	  …. % (fenotype)</a:t>
            </a: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				  …. % (fenotype)</a:t>
            </a:r>
          </a:p>
          <a:p>
            <a:pPr marL="0" indent="0">
              <a:buNone/>
            </a:pPr>
            <a:endParaRPr lang="nl-NL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5447929" y="4077072"/>
          <a:ext cx="2736303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5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70C0"/>
                          </a:solidFill>
                        </a:rPr>
                        <a:t>… </a:t>
                      </a:r>
                      <a:endParaRPr lang="nl-NL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70C0"/>
                          </a:solidFill>
                        </a:rPr>
                        <a:t>… </a:t>
                      </a:r>
                      <a:endParaRPr lang="nl-NL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70C0"/>
                          </a:solidFill>
                        </a:rPr>
                        <a:t>… </a:t>
                      </a:r>
                      <a:endParaRPr lang="nl-NL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70C0"/>
                          </a:solidFill>
                        </a:rPr>
                        <a:t>… … 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70C0"/>
                          </a:solidFill>
                        </a:rPr>
                        <a:t>… … 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70C0"/>
                          </a:solidFill>
                        </a:rPr>
                        <a:t>… </a:t>
                      </a:r>
                      <a:endParaRPr lang="nl-NL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70C0"/>
                          </a:solidFill>
                        </a:rPr>
                        <a:t>… … 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70C0"/>
                          </a:solidFill>
                        </a:rPr>
                        <a:t>… … 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08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altLang="nl-NL" sz="2400"/>
              <a:t>R = zwart</a:t>
            </a:r>
            <a:br>
              <a:rPr lang="nl-NL" altLang="nl-NL" sz="2400"/>
            </a:br>
            <a:r>
              <a:rPr lang="nl-NL" altLang="nl-NL" sz="2400"/>
              <a:t>r = wit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marL="533400" indent="-533400">
              <a:buNone/>
            </a:pPr>
            <a:r>
              <a:rPr lang="nl-NL" altLang="nl-NL" sz="2400"/>
              <a:t>Genotypen:</a:t>
            </a:r>
          </a:p>
          <a:p>
            <a:pPr marL="533400" indent="-533400"/>
            <a:r>
              <a:rPr lang="nl-NL" altLang="nl-NL" sz="2400"/>
              <a:t>RR</a:t>
            </a:r>
          </a:p>
          <a:p>
            <a:pPr marL="533400" indent="-533400"/>
            <a:r>
              <a:rPr lang="nl-NL" altLang="nl-NL" sz="2400"/>
              <a:t>Rr</a:t>
            </a:r>
          </a:p>
          <a:p>
            <a:pPr marL="533400" indent="-533400"/>
            <a:r>
              <a:rPr lang="nl-NL" altLang="nl-NL" sz="2400"/>
              <a:t>rr</a:t>
            </a:r>
          </a:p>
          <a:p>
            <a:pPr marL="533400" indent="-533400">
              <a:buNone/>
            </a:pPr>
            <a:r>
              <a:rPr lang="nl-NL" altLang="nl-NL" sz="2400"/>
              <a:t>Mogelijke kruisingen: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  <a:p>
            <a:pPr marL="533400" indent="-533400">
              <a:buFontTx/>
              <a:buAutoNum type="arabicPeriod"/>
            </a:pPr>
            <a:r>
              <a:rPr lang="nl-NL" altLang="nl-NL" sz="2400"/>
              <a:t>P: Rr X Rr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nl-NL" altLang="nl-NL" sz="2400"/>
              <a:t>Fenotypen: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/>
              <a:t>zwart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/>
              <a:t>zwart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/>
              <a:t>wit</a:t>
            </a:r>
          </a:p>
          <a:p>
            <a:pPr>
              <a:lnSpc>
                <a:spcPct val="90000"/>
              </a:lnSpc>
            </a:pPr>
            <a:endParaRPr lang="nl-NL" altLang="nl-NL" sz="2400"/>
          </a:p>
          <a:p>
            <a:pPr>
              <a:lnSpc>
                <a:spcPct val="90000"/>
              </a:lnSpc>
            </a:pPr>
            <a:r>
              <a:rPr lang="nl-NL" altLang="nl-NL" sz="2400"/>
              <a:t>F1: 100% zwart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F1: 100% zwart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F1: 100% zwart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F1: 50 % zwart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F1: 0 % zwart</a:t>
            </a:r>
          </a:p>
          <a:p>
            <a:pPr>
              <a:lnSpc>
                <a:spcPct val="90000"/>
              </a:lnSpc>
            </a:pPr>
            <a:r>
              <a:rPr lang="nl-NL" altLang="nl-NL" sz="2400"/>
              <a:t>F1: 75 % zwart</a:t>
            </a:r>
          </a:p>
          <a:p>
            <a:pPr>
              <a:lnSpc>
                <a:spcPct val="90000"/>
              </a:lnSpc>
            </a:pPr>
            <a:endParaRPr lang="nl-NL" altLang="nl-NL" sz="2400"/>
          </a:p>
          <a:p>
            <a:pPr>
              <a:lnSpc>
                <a:spcPct val="90000"/>
              </a:lnSpc>
            </a:pPr>
            <a:endParaRPr lang="nl-NL" altLang="nl-NL" sz="2400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981200" y="2017643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5410200" y="2057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2209800" y="35814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566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solidFill>
                  <a:srgbClr val="00B050"/>
                </a:solidFill>
              </a:rPr>
              <a:t>Geslachtelijke voortplanting:  meiose</a:t>
            </a:r>
          </a:p>
        </p:txBody>
      </p:sp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557339"/>
            <a:ext cx="7272337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7060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332656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Geslachtelijke voortplanting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776" y="1757672"/>
            <a:ext cx="4392488" cy="451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166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solidFill>
                  <a:srgbClr val="00B050"/>
                </a:solidFill>
              </a:rPr>
              <a:t>Geslachtelijke voortplanting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791072" y="4293097"/>
            <a:ext cx="885698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3600" b="1" dirty="0">
                <a:ln/>
                <a:solidFill>
                  <a:schemeClr val="accent3"/>
                </a:solidFill>
              </a:rPr>
              <a:t>Nakomelingen hebben een ander genotype dan hun ouders.</a:t>
            </a:r>
          </a:p>
        </p:txBody>
      </p:sp>
    </p:spTree>
    <p:extLst>
      <p:ext uri="{BB962C8B-B14F-4D97-AF65-F5344CB8AC3E}">
        <p14:creationId xmlns:p14="http://schemas.microsoft.com/office/powerpoint/2010/main" val="1253402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Ongeslachtelijke voortplanting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/>
          <a:stretch/>
        </p:blipFill>
        <p:spPr>
          <a:xfrm>
            <a:off x="1524000" y="1268760"/>
            <a:ext cx="914400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91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solidFill>
                  <a:srgbClr val="00B050"/>
                </a:solidFill>
              </a:rPr>
              <a:t>Geslachtelijke voortplanting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791072" y="4293097"/>
            <a:ext cx="885698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3600" b="1" dirty="0">
                <a:ln/>
                <a:solidFill>
                  <a:schemeClr val="accent3"/>
                </a:solidFill>
              </a:rPr>
              <a:t>Nakomelingen hebben hetzelfde genotype als hun ouder.</a:t>
            </a:r>
          </a:p>
        </p:txBody>
      </p:sp>
    </p:spTree>
    <p:extLst>
      <p:ext uri="{BB962C8B-B14F-4D97-AF65-F5344CB8AC3E}">
        <p14:creationId xmlns:p14="http://schemas.microsoft.com/office/powerpoint/2010/main" val="241408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Mutaties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Genotype ligt vast op moment van….bevruchting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maar</a:t>
            </a:r>
          </a:p>
          <a:p>
            <a:pPr marL="0" indent="0" algn="ctr">
              <a:buNone/>
            </a:pPr>
            <a:endParaRPr lang="nl-NL" u="sng" dirty="0"/>
          </a:p>
          <a:p>
            <a:pPr marL="0" indent="0" algn="ctr">
              <a:buNone/>
            </a:pPr>
            <a:r>
              <a:rPr lang="nl-NL" u="sng" dirty="0"/>
              <a:t>Tijdens het leven kan het genotype veranderen door </a:t>
            </a:r>
            <a:r>
              <a:rPr lang="nl-NL" b="1" u="sng" dirty="0"/>
              <a:t>mutaties</a:t>
            </a:r>
            <a:r>
              <a:rPr lang="nl-NL" u="sng" dirty="0"/>
              <a:t>.</a:t>
            </a:r>
          </a:p>
        </p:txBody>
      </p:sp>
      <p:sp>
        <p:nvSpPr>
          <p:cNvPr id="4" name="Rechthoek 3"/>
          <p:cNvSpPr/>
          <p:nvPr/>
        </p:nvSpPr>
        <p:spPr>
          <a:xfrm>
            <a:off x="8040216" y="1608719"/>
            <a:ext cx="2170584" cy="596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31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Basisstof 3: Tweelingen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7411" name="Picture 2" descr="http://s.ngm.com/2012/01/twins/img/twins-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7" y="2060576"/>
            <a:ext cx="5857876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thesameffect.com/wp-content/uploads/ottoewa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1412876"/>
            <a:ext cx="59245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Gestreepte PIJL-RECHTS 1"/>
          <p:cNvSpPr/>
          <p:nvPr/>
        </p:nvSpPr>
        <p:spPr>
          <a:xfrm rot="16200000">
            <a:off x="8652284" y="5381836"/>
            <a:ext cx="2160240" cy="7920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824192" y="55892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i="1" dirty="0">
                <a:solidFill>
                  <a:srgbClr val="00B0F0"/>
                </a:solidFill>
              </a:rPr>
              <a:t>Invloeden uit het milieu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08196" y="1844824"/>
            <a:ext cx="6933840" cy="396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28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Mutaties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Geen gevolgen: </a:t>
            </a:r>
          </a:p>
          <a:p>
            <a:pPr lvl="1"/>
            <a:r>
              <a:rPr lang="nl-NL" dirty="0"/>
              <a:t>Recessief gen</a:t>
            </a:r>
          </a:p>
          <a:p>
            <a:pPr lvl="1"/>
            <a:r>
              <a:rPr lang="nl-NL" dirty="0"/>
              <a:t>Gen wordt niet gebruikt in gemuteerde cel</a:t>
            </a:r>
          </a:p>
          <a:p>
            <a:r>
              <a:rPr lang="nl-NL" dirty="0"/>
              <a:t>Kleine gevolgen:</a:t>
            </a:r>
          </a:p>
          <a:p>
            <a:pPr lvl="1"/>
            <a:r>
              <a:rPr lang="nl-NL" dirty="0"/>
              <a:t>Mutatie is dominant en zorgt voor verandering</a:t>
            </a:r>
          </a:p>
          <a:p>
            <a:r>
              <a:rPr lang="nl-NL" dirty="0"/>
              <a:t>Grote gevolgen:</a:t>
            </a:r>
          </a:p>
          <a:p>
            <a:pPr lvl="1"/>
            <a:r>
              <a:rPr lang="nl-NL" dirty="0"/>
              <a:t>Mutatie is in geslachtscel -&gt; wordt doorgegeven</a:t>
            </a:r>
          </a:p>
          <a:p>
            <a:r>
              <a:rPr lang="nl-NL" dirty="0"/>
              <a:t>Erge gevolgen:</a:t>
            </a:r>
          </a:p>
          <a:p>
            <a:pPr lvl="1"/>
            <a:r>
              <a:rPr lang="nl-NL" dirty="0"/>
              <a:t>Mutatie zorgt voor snelle deling van cel</a:t>
            </a:r>
          </a:p>
        </p:txBody>
      </p:sp>
      <p:pic>
        <p:nvPicPr>
          <p:cNvPr id="1026" name="Picture 2" descr="https://i.kinja-img.com/gawker-media/image/upload/s--gfrOzz56--/c_fill,fl_progressive,g_north,h_358,q_80,w_636/182b6rrauluc4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600201"/>
            <a:ext cx="60579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idiscapacitat.files.wordpress.com/2014/06/mujer_albina_nastya_zhidkov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06" y="1600201"/>
            <a:ext cx="57150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ifesite-cache.s3.amazonaws.com/images/made/images/remote/https_s3.amazonaws.com/lifesite/Shutterstock/girl_down_sydrome_810_500_55_s_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675818"/>
            <a:ext cx="7715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exchangewire.com/wp-content/uploads/2015/02/Evolu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01" y="1487175"/>
            <a:ext cx="9237410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hebon.nl/bestanden/goed-en-kwaadaardig-gezwel_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2861" y="1487176"/>
            <a:ext cx="2476898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hermeneamberchristel.jouwweb.nl/upload/9/7/c/chermeneamberchristel/fotolia-17369674-s.lar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168" y="1792456"/>
            <a:ext cx="4694217" cy="311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53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Waardoor mutaties?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Spontaan</a:t>
            </a:r>
          </a:p>
          <a:p>
            <a:endParaRPr lang="nl-NL" dirty="0"/>
          </a:p>
          <a:p>
            <a:r>
              <a:rPr lang="nl-NL" dirty="0"/>
              <a:t>Mutagene invloeden:</a:t>
            </a:r>
          </a:p>
          <a:p>
            <a:pPr lvl="1"/>
            <a:r>
              <a:rPr lang="nl-NL" dirty="0"/>
              <a:t>Straling</a:t>
            </a:r>
          </a:p>
          <a:p>
            <a:pPr lvl="1"/>
            <a:r>
              <a:rPr lang="nl-NL" dirty="0"/>
              <a:t>Chemische stoffen</a:t>
            </a:r>
          </a:p>
          <a:p>
            <a:pPr lvl="1"/>
            <a:endParaRPr lang="nl-NL" dirty="0"/>
          </a:p>
        </p:txBody>
      </p:sp>
      <p:pic>
        <p:nvPicPr>
          <p:cNvPr id="2050" name="Picture 2" descr="http://www.dynode.nl/straling/data/uploads/pictures/trefo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77281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QxOwtVIGy6hqwk8R-HbtqBTR16e-JMEr1O4FGSH9y0UL5x22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80" y="2852936"/>
            <a:ext cx="3744636" cy="217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2.nieuwsbladcdn.be/Assets/Images_Upload/2014/11/05/5a99e254-6507-11e4-a276-9dab8c33cb68_web_scale_0.375_0.375__.jpg?maxheight=460&amp;maxwidth=629&amp;format=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65" y="3515216"/>
            <a:ext cx="3591024" cy="239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69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Biotechnologie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Genetische manipulatie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http://www.nevenzel.com/img%20Darwin/ko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2276872"/>
            <a:ext cx="5617491" cy="41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3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Biotechnologie: klassiek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583161"/>
            <a:ext cx="658822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5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Biotechnologie: verschillen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1628800"/>
            <a:ext cx="91440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3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Biotechnologie: recombinant-DNA-technieken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5720" y="1810953"/>
            <a:ext cx="4464496" cy="4104456"/>
          </a:xfrm>
          <a:prstGeom prst="rect">
            <a:avLst/>
          </a:prstGeom>
        </p:spPr>
      </p:pic>
      <p:cxnSp>
        <p:nvCxnSpPr>
          <p:cNvPr id="7" name="Rechte verbindingslijn met pijl 6"/>
          <p:cNvCxnSpPr/>
          <p:nvPr/>
        </p:nvCxnSpPr>
        <p:spPr>
          <a:xfrm>
            <a:off x="5951984" y="3863181"/>
            <a:ext cx="25202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8616280" y="35730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Nieuw stukje DNA</a:t>
            </a:r>
          </a:p>
        </p:txBody>
      </p:sp>
    </p:spTree>
    <p:extLst>
      <p:ext uri="{BB962C8B-B14F-4D97-AF65-F5344CB8AC3E}">
        <p14:creationId xmlns:p14="http://schemas.microsoft.com/office/powerpoint/2010/main" val="357701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Biotechnologie: kloneren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4604" y="44288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7076" y="45368"/>
            <a:ext cx="6696744" cy="565037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1053" y="12204"/>
            <a:ext cx="6482471" cy="561476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9312" y="41566"/>
            <a:ext cx="6340185" cy="558540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8192" y="94692"/>
            <a:ext cx="6446497" cy="560105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9311" y="12204"/>
            <a:ext cx="6696744" cy="627155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9696" y="87941"/>
            <a:ext cx="5363486" cy="675401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2331" y="133208"/>
            <a:ext cx="6522834" cy="6429651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7824192" y="1646908"/>
            <a:ext cx="1627092" cy="3150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3466642" y="6484239"/>
            <a:ext cx="5439654" cy="357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1794605" y="442882"/>
            <a:ext cx="1244645" cy="5906043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B050"/>
                </a:solidFill>
              </a:rPr>
              <a:t>Biotechnologie: kloneren</a:t>
            </a:r>
          </a:p>
        </p:txBody>
      </p:sp>
    </p:spTree>
    <p:extLst>
      <p:ext uri="{BB962C8B-B14F-4D97-AF65-F5344CB8AC3E}">
        <p14:creationId xmlns:p14="http://schemas.microsoft.com/office/powerpoint/2010/main" val="170906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Basisstof 1: Genotype en fenotype</a:t>
            </a:r>
          </a:p>
        </p:txBody>
      </p:sp>
      <p:pic>
        <p:nvPicPr>
          <p:cNvPr id="1028" name="Picture 4" descr="http://www.lifelength.com/img/ilust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196753"/>
            <a:ext cx="7876034" cy="556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rfelijkeziekten.be/Images/Images/JPG/genetica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3439022"/>
            <a:ext cx="35718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60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http://paulineliselotte.weebly.com/uploads/1/5/3/0/15307168/9033443.png?2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098" y="2492896"/>
            <a:ext cx="289988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ruudooms.nl/chromoso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916832"/>
            <a:ext cx="477571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Basisstof 1: Genotype en fenotype</a:t>
            </a:r>
          </a:p>
        </p:txBody>
      </p:sp>
    </p:spTree>
    <p:extLst>
      <p:ext uri="{BB962C8B-B14F-4D97-AF65-F5344CB8AC3E}">
        <p14:creationId xmlns:p14="http://schemas.microsoft.com/office/powerpoint/2010/main" val="353363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Basisstof 2: Geslachtschromosomen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Celdeling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Picture 6" descr="http://ruudooms.nl/chromoso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1772816"/>
            <a:ext cx="5112568" cy="454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0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Basisstof 2: Geslachtschromosomen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844676"/>
            <a:ext cx="80883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3769351" y="2924945"/>
            <a:ext cx="82882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22 en X of Y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859727" y="4950461"/>
            <a:ext cx="738449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22 en X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807968" y="4581128"/>
            <a:ext cx="432048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1926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6"/>
                </a:solidFill>
              </a:rPr>
              <a:t>Chromosomen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4" descr="http://www.lifelength.com/img/ilust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196753"/>
            <a:ext cx="7876034" cy="556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erfelijkeziekten.be/Images/Images/JPG/genetica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3439022"/>
            <a:ext cx="35718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0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090738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6"/>
                </a:solidFill>
              </a:rPr>
              <a:t>Alle chromosomen in paren</a:t>
            </a:r>
          </a:p>
        </p:txBody>
      </p:sp>
      <p:pic>
        <p:nvPicPr>
          <p:cNvPr id="12" name="Picture 2" descr="http://paulineliselotte.weebly.com/uploads/1/5/3/0/15307168/9033443.png?2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098" y="2492896"/>
            <a:ext cx="289988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ruudooms.nl/chromoso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916832"/>
            <a:ext cx="477571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0488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Breedbeeld</PresentationFormat>
  <Paragraphs>151</Paragraphs>
  <Slides>36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Kantoorthema</vt:lpstr>
      <vt:lpstr>PowerPoint-presentatie</vt:lpstr>
      <vt:lpstr>Basisstof 1: Genotype en fenotype</vt:lpstr>
      <vt:lpstr>Basisstof 3: Tweelingen</vt:lpstr>
      <vt:lpstr>Basisstof 1: Genotype en fenotype</vt:lpstr>
      <vt:lpstr>Basisstof 1: Genotype en fenotype</vt:lpstr>
      <vt:lpstr>Basisstof 2: Geslachtschromosomen</vt:lpstr>
      <vt:lpstr>Basisstof 2: Geslachtschromosomen</vt:lpstr>
      <vt:lpstr>Chromosomen</vt:lpstr>
      <vt:lpstr>PowerPoint-presentatie</vt:lpstr>
      <vt:lpstr>Op chromosomen liggen genen</vt:lpstr>
      <vt:lpstr>Bij meiose worden de paren gescheiden</vt:lpstr>
      <vt:lpstr>Je geeft de helft door: welke helft?</vt:lpstr>
      <vt:lpstr>Van je moeder krijg je er van ieder chromosomenpaar 1</vt:lpstr>
      <vt:lpstr>Van je vader krijg je er van ieder chromosomenpaar 1</vt:lpstr>
      <vt:lpstr>Op chromosomen liggen genen</vt:lpstr>
      <vt:lpstr>Op chromosomen liggen genen</vt:lpstr>
      <vt:lpstr>PowerPoint-presentatie</vt:lpstr>
      <vt:lpstr>Van je ouders krijg je er van ieder chromosomenpaar 1</vt:lpstr>
      <vt:lpstr>PowerPoint-presentatie</vt:lpstr>
      <vt:lpstr>Geslachtscellen</vt:lpstr>
      <vt:lpstr>Kruisingsschema</vt:lpstr>
      <vt:lpstr>Invullen bij iedere opdracht!</vt:lpstr>
      <vt:lpstr>R = zwart r = wit</vt:lpstr>
      <vt:lpstr>Geslachtelijke voortplanting:  meiose</vt:lpstr>
      <vt:lpstr>Geslachtelijke voortplanting</vt:lpstr>
      <vt:lpstr>Geslachtelijke voortplanting</vt:lpstr>
      <vt:lpstr>Ongeslachtelijke voortplanting</vt:lpstr>
      <vt:lpstr>Geslachtelijke voortplanting</vt:lpstr>
      <vt:lpstr>Mutaties</vt:lpstr>
      <vt:lpstr>Mutaties</vt:lpstr>
      <vt:lpstr>Waardoor mutaties?</vt:lpstr>
      <vt:lpstr>Biotechnologie</vt:lpstr>
      <vt:lpstr>Biotechnologie: klassiek</vt:lpstr>
      <vt:lpstr>Biotechnologie: verschillen</vt:lpstr>
      <vt:lpstr>Biotechnologie: recombinant-DNA-technieken</vt:lpstr>
      <vt:lpstr>Biotechnologie: kloneren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ftopuz</dc:creator>
  <cp:lastModifiedBy>ftopuz</cp:lastModifiedBy>
  <cp:revision>1</cp:revision>
  <dcterms:created xsi:type="dcterms:W3CDTF">2016-11-15T10:08:54Z</dcterms:created>
  <dcterms:modified xsi:type="dcterms:W3CDTF">2016-11-15T10:09:21Z</dcterms:modified>
</cp:coreProperties>
</file>